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63" r:id="rId4"/>
    <p:sldId id="257" r:id="rId5"/>
    <p:sldId id="259" r:id="rId6"/>
    <p:sldId id="262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7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1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36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8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14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495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3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17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3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23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17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7B5D2-C257-4864-AAB1-C23ABE40CB57}" type="datetimeFigureOut">
              <a:rPr lang="ko-KR" altLang="en-US" smtClean="0"/>
              <a:t>2016-12-15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909DE-ADC0-4099-944F-C0C2CA3F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6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598" y="247299"/>
            <a:ext cx="16546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map</a:t>
            </a:r>
            <a:endParaRPr lang="en-US" altLang="ko-KR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4" y="1296960"/>
            <a:ext cx="5391858" cy="27314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285" y="1296960"/>
            <a:ext cx="5300567" cy="27314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4" y="4092606"/>
            <a:ext cx="5762407" cy="2552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0842" y="679797"/>
            <a:ext cx="369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직진형</a:t>
            </a:r>
            <a:r>
              <a:rPr lang="ko-KR" altLang="en-US" dirty="0" smtClean="0"/>
              <a:t> 트랙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25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15033"/>
            <a:ext cx="24247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barrier</a:t>
            </a:r>
            <a:endParaRPr lang="en-US" altLang="ko-KR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397"/>
            <a:ext cx="3652409" cy="24296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1"/>
          <a:stretch/>
        </p:blipFill>
        <p:spPr>
          <a:xfrm>
            <a:off x="3652409" y="1110397"/>
            <a:ext cx="3957831" cy="24296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40" y="1110397"/>
            <a:ext cx="5092460" cy="2427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692" y="3933083"/>
            <a:ext cx="10571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Animator controller</a:t>
            </a:r>
            <a:r>
              <a:rPr lang="ko-KR" altLang="en-US" dirty="0"/>
              <a:t>에서 </a:t>
            </a:r>
            <a:r>
              <a:rPr lang="en-US" altLang="ko-KR" dirty="0" smtClean="0"/>
              <a:t>skate sate(</a:t>
            </a:r>
            <a:r>
              <a:rPr lang="ko-KR" altLang="en-US" dirty="0" smtClean="0"/>
              <a:t>기본 동작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crash(</a:t>
            </a:r>
            <a:r>
              <a:rPr lang="ko-KR" altLang="en-US" dirty="0" smtClean="0"/>
              <a:t>넘어짐 동작</a:t>
            </a:r>
            <a:r>
              <a:rPr lang="en-US" altLang="ko-KR" dirty="0" smtClean="0"/>
              <a:t>)</a:t>
            </a:r>
            <a:r>
              <a:rPr lang="ko-KR" altLang="en-US" dirty="0" smtClean="0"/>
              <a:t>방향으로 </a:t>
            </a:r>
            <a:r>
              <a:rPr lang="ko-KR" altLang="en-US" dirty="0" err="1" smtClean="0"/>
              <a:t>트랜지션을</a:t>
            </a:r>
            <a:r>
              <a:rPr lang="ko-KR" altLang="en-US" dirty="0" smtClean="0"/>
              <a:t> 생성하고 그 </a:t>
            </a:r>
            <a:r>
              <a:rPr lang="ko-KR" altLang="en-US" dirty="0" err="1" smtClean="0"/>
              <a:t>트랜지션의</a:t>
            </a:r>
            <a:r>
              <a:rPr lang="ko-KR" altLang="en-US" dirty="0" smtClean="0"/>
              <a:t> 조건으로 </a:t>
            </a:r>
            <a:r>
              <a:rPr lang="en-US" altLang="ko-KR" dirty="0" smtClean="0"/>
              <a:t>bool </a:t>
            </a:r>
            <a:r>
              <a:rPr lang="ko-KR" altLang="en-US" dirty="0" smtClean="0"/>
              <a:t>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IsCrashing</a:t>
            </a:r>
            <a:r>
              <a:rPr lang="en-US" altLang="ko-KR" dirty="0" smtClean="0"/>
              <a:t>’ is true</a:t>
            </a:r>
            <a:r>
              <a:rPr lang="ko-KR" altLang="en-US" dirty="0" smtClean="0"/>
              <a:t>를 지정한다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각각 사물에 </a:t>
            </a:r>
            <a:r>
              <a:rPr lang="en-US" altLang="ko-KR" dirty="0" smtClean="0"/>
              <a:t>‘barrier’</a:t>
            </a:r>
            <a:r>
              <a:rPr lang="ko-KR" altLang="en-US" dirty="0" smtClean="0"/>
              <a:t>라는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붙혀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playercontroller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barrier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collision </a:t>
            </a:r>
            <a:r>
              <a:rPr lang="ko-KR" altLang="en-US" dirty="0" smtClean="0"/>
              <a:t>되었을 경우</a:t>
            </a:r>
            <a:r>
              <a:rPr lang="en-US" altLang="ko-KR" dirty="0" smtClean="0"/>
              <a:t>, animation controller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isCrashing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</a:t>
            </a:r>
            <a:r>
              <a:rPr lang="en-US" altLang="ko-KR" dirty="0" err="1" smtClean="0"/>
              <a:t>ture</a:t>
            </a:r>
            <a:r>
              <a:rPr lang="ko-KR" altLang="en-US" dirty="0" smtClean="0"/>
              <a:t>가 되는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넣는다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다음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에서 보이는 </a:t>
            </a:r>
            <a:r>
              <a:rPr lang="en-US" altLang="ko-KR" dirty="0" smtClean="0"/>
              <a:t>barrier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tag</a:t>
            </a:r>
            <a:r>
              <a:rPr lang="ko-KR" altLang="en-US" dirty="0" smtClean="0"/>
              <a:t>이 되어 있는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들과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가 만날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  <a:r>
              <a:rPr lang="ko-KR" altLang="en-US" dirty="0" smtClean="0"/>
              <a:t> 부딪힐 경우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은 넘어짐 동작으로 이어지며 게임은 끝이 난다</a:t>
            </a:r>
            <a:r>
              <a:rPr lang="en-US" altLang="ko-KR" dirty="0" smtClean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79679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0" y="1248267"/>
            <a:ext cx="6382462" cy="319529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1050" y="324937"/>
            <a:ext cx="1582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시작</a:t>
            </a:r>
            <a:endParaRPr lang="en-US" altLang="ko-KR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8580" y="601936"/>
            <a:ext cx="607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trigger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5554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0" y="983411"/>
            <a:ext cx="6400800" cy="320447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2476" y="60081"/>
            <a:ext cx="2281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부스터</a:t>
            </a:r>
            <a:endParaRPr lang="en-US" altLang="ko-KR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8204937" y="2731121"/>
            <a:ext cx="16929" cy="1219201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8221866" y="1924671"/>
            <a:ext cx="0" cy="795866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 flipV="1">
            <a:off x="8204935" y="1250032"/>
            <a:ext cx="16933" cy="664055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8069472" y="2589568"/>
            <a:ext cx="333905" cy="33390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8037983" y="1781529"/>
            <a:ext cx="333905" cy="33390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20980167">
            <a:off x="7191085" y="1226047"/>
            <a:ext cx="536583" cy="2702400"/>
            <a:chOff x="7161892" y="3812676"/>
            <a:chExt cx="536583" cy="2702400"/>
          </a:xfrm>
        </p:grpSpPr>
        <p:cxnSp>
          <p:nvCxnSpPr>
            <p:cNvPr id="37" name="직선 연결선 36"/>
            <p:cNvCxnSpPr/>
            <p:nvPr/>
          </p:nvCxnSpPr>
          <p:spPr>
            <a:xfrm rot="619833" flipH="1" flipV="1">
              <a:off x="7284165" y="5431267"/>
              <a:ext cx="19799" cy="1083809"/>
            </a:xfrm>
            <a:prstGeom prst="line">
              <a:avLst/>
            </a:prstGeom>
            <a:ln w="1143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V="1">
              <a:off x="7364570" y="4479425"/>
              <a:ext cx="194732" cy="984251"/>
            </a:xfrm>
            <a:prstGeom prst="line">
              <a:avLst/>
            </a:prstGeom>
            <a:ln w="1143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V="1">
              <a:off x="7559302" y="3812676"/>
              <a:ext cx="135465" cy="666750"/>
            </a:xfrm>
            <a:prstGeom prst="line">
              <a:avLst/>
            </a:prstGeom>
            <a:ln w="1143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/>
            <p:cNvSpPr/>
            <p:nvPr/>
          </p:nvSpPr>
          <p:spPr>
            <a:xfrm>
              <a:off x="7161892" y="5296723"/>
              <a:ext cx="333905" cy="333905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364570" y="4386291"/>
              <a:ext cx="333905" cy="333905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0" name="직선 연결선 49"/>
          <p:cNvCxnSpPr/>
          <p:nvPr/>
        </p:nvCxnSpPr>
        <p:spPr>
          <a:xfrm flipH="1" flipV="1">
            <a:off x="10784402" y="2720537"/>
            <a:ext cx="16929" cy="1219201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V="1">
            <a:off x="10801331" y="1914087"/>
            <a:ext cx="0" cy="795866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10784400" y="1239448"/>
            <a:ext cx="16933" cy="664055"/>
          </a:xfrm>
          <a:prstGeom prst="line">
            <a:avLst/>
          </a:prstGeom>
          <a:ln w="1143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10648937" y="2578984"/>
            <a:ext cx="333905" cy="33390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10617448" y="1770945"/>
            <a:ext cx="333905" cy="33390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20499127">
            <a:off x="9588803" y="1708311"/>
            <a:ext cx="1038493" cy="2036235"/>
            <a:chOff x="9498952" y="4380784"/>
            <a:chExt cx="1038493" cy="2036235"/>
          </a:xfrm>
        </p:grpSpPr>
        <p:cxnSp>
          <p:nvCxnSpPr>
            <p:cNvPr id="51" name="직선 연결선 50"/>
            <p:cNvCxnSpPr/>
            <p:nvPr/>
          </p:nvCxnSpPr>
          <p:spPr>
            <a:xfrm flipV="1">
              <a:off x="9566165" y="5197818"/>
              <a:ext cx="152399" cy="1219201"/>
            </a:xfrm>
            <a:prstGeom prst="line">
              <a:avLst/>
            </a:prstGeom>
            <a:ln w="1143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V="1">
              <a:off x="9701630" y="4621291"/>
              <a:ext cx="330197" cy="601928"/>
            </a:xfrm>
            <a:prstGeom prst="line">
              <a:avLst/>
            </a:prstGeom>
            <a:ln w="1143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10163588" y="4582131"/>
              <a:ext cx="373857" cy="283238"/>
            </a:xfrm>
            <a:prstGeom prst="line">
              <a:avLst/>
            </a:prstGeom>
            <a:ln w="1143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9498952" y="5056265"/>
              <a:ext cx="333905" cy="333905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9900600" y="4380784"/>
              <a:ext cx="333905" cy="333905"/>
            </a:xfrm>
            <a:prstGeom prst="ellipse">
              <a:avLst/>
            </a:prstGeom>
            <a:solidFill>
              <a:srgbClr val="00B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직선 연결선 63"/>
          <p:cNvCxnSpPr/>
          <p:nvPr/>
        </p:nvCxnSpPr>
        <p:spPr>
          <a:xfrm>
            <a:off x="9024509" y="1239448"/>
            <a:ext cx="0" cy="2768601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11221" y="4511053"/>
            <a:ext cx="1057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다음 그림에서 보이는 것 과 같이 미리 학습시켜 놓은 트레이닝 셋과 동일한 모션이 인식이 될 경우 </a:t>
            </a:r>
            <a:r>
              <a:rPr lang="ko-KR" altLang="en-US" dirty="0" err="1" smtClean="0"/>
              <a:t>부스터로</a:t>
            </a:r>
            <a:r>
              <a:rPr lang="ko-KR" altLang="en-US" dirty="0" smtClean="0"/>
              <a:t> 인식되어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3D vector</a:t>
            </a:r>
            <a:r>
              <a:rPr lang="ko-KR" altLang="en-US" dirty="0" smtClean="0"/>
              <a:t>의 속도를 증가시켜 </a:t>
            </a:r>
            <a:r>
              <a:rPr lang="ko-KR" altLang="en-US" dirty="0" err="1" smtClean="0"/>
              <a:t>아바타의</a:t>
            </a:r>
            <a:r>
              <a:rPr lang="ko-KR" altLang="en-US" dirty="0" smtClean="0"/>
              <a:t> 진행속도를 가속화 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49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6" y="988329"/>
            <a:ext cx="6384512" cy="319632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1096" y="64999"/>
            <a:ext cx="19896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직진</a:t>
            </a:r>
            <a:r>
              <a:rPr lang="en-US" altLang="ko-KR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</a:t>
            </a:r>
            <a:endParaRPr lang="en-US" altLang="ko-KR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988369" y="1246955"/>
            <a:ext cx="1093528" cy="2700290"/>
            <a:chOff x="3680299" y="3714749"/>
            <a:chExt cx="1093528" cy="2700290"/>
          </a:xfrm>
        </p:grpSpPr>
        <p:grpSp>
          <p:nvGrpSpPr>
            <p:cNvPr id="16" name="그룹 15"/>
            <p:cNvGrpSpPr/>
            <p:nvPr/>
          </p:nvGrpSpPr>
          <p:grpSpPr>
            <a:xfrm>
              <a:off x="3680299" y="3714749"/>
              <a:ext cx="365394" cy="2700290"/>
              <a:chOff x="4929979" y="533978"/>
              <a:chExt cx="365394" cy="2700290"/>
            </a:xfrm>
          </p:grpSpPr>
          <p:cxnSp>
            <p:nvCxnSpPr>
              <p:cNvPr id="17" name="직선 연결선 16"/>
              <p:cNvCxnSpPr/>
              <p:nvPr/>
            </p:nvCxnSpPr>
            <p:spPr>
              <a:xfrm flipH="1" flipV="1">
                <a:off x="5096933" y="2015067"/>
                <a:ext cx="16929" cy="1219201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V="1">
                <a:off x="5113862" y="1208617"/>
                <a:ext cx="0" cy="795866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H="1" flipV="1">
                <a:off x="5096931" y="533978"/>
                <a:ext cx="16933" cy="664055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/>
              <p:cNvSpPr/>
              <p:nvPr/>
            </p:nvSpPr>
            <p:spPr>
              <a:xfrm>
                <a:off x="4961468" y="1873514"/>
                <a:ext cx="333905" cy="333905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4929979" y="1065475"/>
                <a:ext cx="333905" cy="333905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4408433" y="3714749"/>
              <a:ext cx="365394" cy="2700290"/>
              <a:chOff x="4929979" y="533978"/>
              <a:chExt cx="365394" cy="2700290"/>
            </a:xfrm>
          </p:grpSpPr>
          <p:cxnSp>
            <p:nvCxnSpPr>
              <p:cNvPr id="28" name="직선 연결선 27"/>
              <p:cNvCxnSpPr/>
              <p:nvPr/>
            </p:nvCxnSpPr>
            <p:spPr>
              <a:xfrm flipH="1" flipV="1">
                <a:off x="5096933" y="2015067"/>
                <a:ext cx="16929" cy="1219201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V="1">
                <a:off x="5113862" y="1208617"/>
                <a:ext cx="0" cy="795866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 flipH="1" flipV="1">
                <a:off x="5096931" y="533978"/>
                <a:ext cx="16933" cy="664055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타원 30"/>
              <p:cNvSpPr/>
              <p:nvPr/>
            </p:nvSpPr>
            <p:spPr>
              <a:xfrm>
                <a:off x="4961468" y="1873514"/>
                <a:ext cx="333905" cy="333905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4929979" y="1065475"/>
                <a:ext cx="333905" cy="333905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2268746" y="220106"/>
            <a:ext cx="607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skate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2527" y="4718375"/>
            <a:ext cx="1057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 특성상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별도의 모션을 취하지 않아도 기본속도로 </a:t>
            </a:r>
            <a:r>
              <a:rPr lang="en-US" altLang="ko-KR" dirty="0" smtClean="0"/>
              <a:t>player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skating</a:t>
            </a:r>
            <a:r>
              <a:rPr lang="ko-KR" altLang="en-US" dirty="0" smtClean="0"/>
              <a:t>을 하는 것이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값이다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43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1" y="923330"/>
            <a:ext cx="6665527" cy="33370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1371" y="0"/>
            <a:ext cx="35413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좌</a:t>
            </a:r>
            <a:r>
              <a:rPr lang="en-US" altLang="ko-KR" sz="5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/</a:t>
            </a:r>
            <a:r>
              <a:rPr lang="ko-KR" altLang="en-US" sz="5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우 방향</a:t>
            </a:r>
            <a:endParaRPr lang="en-US" altLang="ko-KR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574327" y="1151241"/>
            <a:ext cx="763209" cy="2881185"/>
            <a:chOff x="4679367" y="3634463"/>
            <a:chExt cx="763209" cy="2881185"/>
          </a:xfrm>
        </p:grpSpPr>
        <p:grpSp>
          <p:nvGrpSpPr>
            <p:cNvPr id="4" name="그룹 3"/>
            <p:cNvGrpSpPr/>
            <p:nvPr/>
          </p:nvGrpSpPr>
          <p:grpSpPr>
            <a:xfrm>
              <a:off x="4679367" y="3657600"/>
              <a:ext cx="433126" cy="2706639"/>
              <a:chOff x="4862247" y="527629"/>
              <a:chExt cx="433126" cy="2706639"/>
            </a:xfrm>
          </p:grpSpPr>
          <p:cxnSp>
            <p:nvCxnSpPr>
              <p:cNvPr id="5" name="직선 연결선 4"/>
              <p:cNvCxnSpPr/>
              <p:nvPr/>
            </p:nvCxnSpPr>
            <p:spPr>
              <a:xfrm flipH="1" flipV="1">
                <a:off x="5096933" y="2015067"/>
                <a:ext cx="99219" cy="1219201"/>
              </a:xfrm>
              <a:prstGeom prst="line">
                <a:avLst/>
              </a:prstGeom>
              <a:ln w="1143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 flipH="1" flipV="1">
                <a:off x="5029200" y="1185333"/>
                <a:ext cx="84662" cy="819150"/>
              </a:xfrm>
              <a:prstGeom prst="line">
                <a:avLst/>
              </a:prstGeom>
              <a:ln w="1143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 flipH="1" flipV="1">
                <a:off x="5029200" y="527629"/>
                <a:ext cx="16933" cy="680988"/>
              </a:xfrm>
              <a:prstGeom prst="line">
                <a:avLst/>
              </a:prstGeom>
              <a:ln w="1143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타원 10"/>
              <p:cNvSpPr/>
              <p:nvPr/>
            </p:nvSpPr>
            <p:spPr>
              <a:xfrm>
                <a:off x="4961468" y="1873514"/>
                <a:ext cx="333905" cy="333905"/>
              </a:xfrm>
              <a:prstGeom prst="ellipse">
                <a:avLst/>
              </a:prstGeom>
              <a:solidFill>
                <a:srgbClr val="00B05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862247" y="1065475"/>
                <a:ext cx="333905" cy="333905"/>
              </a:xfrm>
              <a:prstGeom prst="ellipse">
                <a:avLst/>
              </a:prstGeom>
              <a:solidFill>
                <a:srgbClr val="00B05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 rot="19027947">
              <a:off x="4711391" y="3634463"/>
              <a:ext cx="731185" cy="2881185"/>
              <a:chOff x="4569084" y="3570238"/>
              <a:chExt cx="729674" cy="2917796"/>
            </a:xfrm>
          </p:grpSpPr>
          <p:cxnSp>
            <p:nvCxnSpPr>
              <p:cNvPr id="18" name="직선 연결선 17"/>
              <p:cNvCxnSpPr/>
              <p:nvPr/>
            </p:nvCxnSpPr>
            <p:spPr>
              <a:xfrm rot="2154959" flipH="1" flipV="1">
                <a:off x="4569084" y="5288985"/>
                <a:ext cx="695903" cy="1199049"/>
              </a:xfrm>
              <a:prstGeom prst="line">
                <a:avLst/>
              </a:prstGeom>
              <a:ln w="1143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V="1">
                <a:off x="4964853" y="4236987"/>
                <a:ext cx="194732" cy="984251"/>
              </a:xfrm>
              <a:prstGeom prst="line">
                <a:avLst/>
              </a:prstGeom>
              <a:ln w="1143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V="1">
                <a:off x="5159585" y="3570238"/>
                <a:ext cx="135465" cy="666750"/>
              </a:xfrm>
              <a:prstGeom prst="line">
                <a:avLst/>
              </a:prstGeom>
              <a:ln w="1143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타원 20"/>
              <p:cNvSpPr/>
              <p:nvPr/>
            </p:nvSpPr>
            <p:spPr>
              <a:xfrm>
                <a:off x="4762175" y="5054285"/>
                <a:ext cx="333905" cy="333905"/>
              </a:xfrm>
              <a:prstGeom prst="ellipse">
                <a:avLst/>
              </a:prstGeom>
              <a:solidFill>
                <a:srgbClr val="00B05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4964853" y="4143853"/>
                <a:ext cx="333905" cy="333905"/>
              </a:xfrm>
              <a:prstGeom prst="ellipse">
                <a:avLst/>
              </a:prstGeom>
              <a:solidFill>
                <a:srgbClr val="00B05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 flipH="1">
            <a:off x="10025173" y="1151241"/>
            <a:ext cx="733900" cy="2881185"/>
            <a:chOff x="4679367" y="3634463"/>
            <a:chExt cx="763209" cy="2881185"/>
          </a:xfrm>
        </p:grpSpPr>
        <p:grpSp>
          <p:nvGrpSpPr>
            <p:cNvPr id="24" name="그룹 23"/>
            <p:cNvGrpSpPr/>
            <p:nvPr/>
          </p:nvGrpSpPr>
          <p:grpSpPr>
            <a:xfrm>
              <a:off x="4679367" y="3657600"/>
              <a:ext cx="433126" cy="2706639"/>
              <a:chOff x="4862247" y="527629"/>
              <a:chExt cx="433126" cy="2706639"/>
            </a:xfrm>
          </p:grpSpPr>
          <p:cxnSp>
            <p:nvCxnSpPr>
              <p:cNvPr id="32" name="직선 연결선 31"/>
              <p:cNvCxnSpPr/>
              <p:nvPr/>
            </p:nvCxnSpPr>
            <p:spPr>
              <a:xfrm flipH="1" flipV="1">
                <a:off x="5096933" y="2015067"/>
                <a:ext cx="99219" cy="1219201"/>
              </a:xfrm>
              <a:prstGeom prst="line">
                <a:avLst/>
              </a:prstGeom>
              <a:ln w="1143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H="1" flipV="1">
                <a:off x="5029200" y="1185333"/>
                <a:ext cx="84662" cy="819150"/>
              </a:xfrm>
              <a:prstGeom prst="line">
                <a:avLst/>
              </a:prstGeom>
              <a:ln w="1143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flipH="1" flipV="1">
                <a:off x="5029200" y="527629"/>
                <a:ext cx="16933" cy="680988"/>
              </a:xfrm>
              <a:prstGeom prst="line">
                <a:avLst/>
              </a:prstGeom>
              <a:ln w="1143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/>
              <p:cNvSpPr/>
              <p:nvPr/>
            </p:nvSpPr>
            <p:spPr>
              <a:xfrm>
                <a:off x="4961468" y="1873514"/>
                <a:ext cx="333905" cy="333905"/>
              </a:xfrm>
              <a:prstGeom prst="ellipse">
                <a:avLst/>
              </a:prstGeom>
              <a:solidFill>
                <a:srgbClr val="00B05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862247" y="1065475"/>
                <a:ext cx="333905" cy="333905"/>
              </a:xfrm>
              <a:prstGeom prst="ellipse">
                <a:avLst/>
              </a:prstGeom>
              <a:solidFill>
                <a:srgbClr val="00B05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 rot="19027947">
              <a:off x="4711391" y="3634463"/>
              <a:ext cx="731185" cy="2881185"/>
              <a:chOff x="4569084" y="3570238"/>
              <a:chExt cx="729674" cy="2917796"/>
            </a:xfrm>
          </p:grpSpPr>
          <p:cxnSp>
            <p:nvCxnSpPr>
              <p:cNvPr id="27" name="직선 연결선 26"/>
              <p:cNvCxnSpPr/>
              <p:nvPr/>
            </p:nvCxnSpPr>
            <p:spPr>
              <a:xfrm rot="2154959" flipH="1" flipV="1">
                <a:off x="4569084" y="5288985"/>
                <a:ext cx="695903" cy="1199049"/>
              </a:xfrm>
              <a:prstGeom prst="line">
                <a:avLst/>
              </a:prstGeom>
              <a:ln w="1143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 flipV="1">
                <a:off x="4964853" y="4236987"/>
                <a:ext cx="194732" cy="984251"/>
              </a:xfrm>
              <a:prstGeom prst="line">
                <a:avLst/>
              </a:prstGeom>
              <a:ln w="1143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V="1">
                <a:off x="5159585" y="3570238"/>
                <a:ext cx="135465" cy="666750"/>
              </a:xfrm>
              <a:prstGeom prst="line">
                <a:avLst/>
              </a:prstGeom>
              <a:ln w="1143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타원 29"/>
              <p:cNvSpPr/>
              <p:nvPr/>
            </p:nvSpPr>
            <p:spPr>
              <a:xfrm>
                <a:off x="4762175" y="5054285"/>
                <a:ext cx="333905" cy="333905"/>
              </a:xfrm>
              <a:prstGeom prst="ellipse">
                <a:avLst/>
              </a:prstGeom>
              <a:solidFill>
                <a:srgbClr val="00B05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4964853" y="4143853"/>
                <a:ext cx="333905" cy="333905"/>
              </a:xfrm>
              <a:prstGeom prst="ellipse">
                <a:avLst/>
              </a:prstGeom>
              <a:solidFill>
                <a:srgbClr val="00B05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7" name="직선 연결선 36"/>
          <p:cNvCxnSpPr/>
          <p:nvPr/>
        </p:nvCxnSpPr>
        <p:spPr>
          <a:xfrm>
            <a:off x="9205663" y="1084488"/>
            <a:ext cx="0" cy="2768601"/>
          </a:xfrm>
          <a:prstGeom prst="line">
            <a:avLst/>
          </a:prstGeom>
          <a:ln w="762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22527" y="4718375"/>
            <a:ext cx="10571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그림에서 보이는 것 과 같이 미리 학습시켜 놓은 트레이닝 셋과 동일한 모션이 인식이 될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방향전환으로 인식한다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방향전환으로 인식하면 </a:t>
            </a:r>
            <a:r>
              <a:rPr lang="en-US" altLang="ko-KR" dirty="0" smtClean="0"/>
              <a:t>input controller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left, right </a:t>
            </a:r>
            <a:r>
              <a:rPr lang="ko-KR" altLang="en-US" dirty="0" err="1" smtClean="0"/>
              <a:t>파라미터를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로 전환한다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값인 </a:t>
            </a:r>
            <a:r>
              <a:rPr lang="en-US" altLang="ko-KR" dirty="0" smtClean="0"/>
              <a:t>skating state</a:t>
            </a:r>
            <a:r>
              <a:rPr lang="ko-KR" altLang="en-US" dirty="0" smtClean="0"/>
              <a:t>의 상태를 유지하며 </a:t>
            </a:r>
            <a:r>
              <a:rPr lang="en-US" altLang="ko-KR" dirty="0" err="1" smtClean="0"/>
              <a:t>movedirection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축과 </a:t>
            </a:r>
            <a:r>
              <a:rPr lang="en-US" altLang="ko-KR" dirty="0" smtClean="0"/>
              <a:t>z</a:t>
            </a:r>
            <a:r>
              <a:rPr lang="ko-KR" altLang="en-US" dirty="0" smtClean="0"/>
              <a:t>축의 상태는 유지하며 </a:t>
            </a:r>
            <a:r>
              <a:rPr lang="en-US" altLang="ko-KR" dirty="0" smtClean="0"/>
              <a:t>x</a:t>
            </a:r>
            <a:r>
              <a:rPr lang="ko-KR" altLang="en-US" dirty="0" smtClean="0"/>
              <a:t>좌표의 진행에 </a:t>
            </a:r>
            <a:r>
              <a:rPr lang="ko-KR" altLang="en-US" dirty="0" err="1" smtClean="0"/>
              <a:t>변화값을</a:t>
            </a:r>
            <a:r>
              <a:rPr lang="ko-KR" altLang="en-US" dirty="0" smtClean="0"/>
              <a:t> 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73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2" y="923330"/>
            <a:ext cx="6519032" cy="326366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8142" y="0"/>
            <a:ext cx="1582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점프</a:t>
            </a:r>
            <a:endParaRPr lang="en-US" altLang="ko-KR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43" name="그룹 42"/>
          <p:cNvGrpSpPr/>
          <p:nvPr/>
        </p:nvGrpSpPr>
        <p:grpSpPr>
          <a:xfrm rot="19686507">
            <a:off x="9439768" y="1340558"/>
            <a:ext cx="1418585" cy="2415817"/>
            <a:chOff x="8093900" y="3025415"/>
            <a:chExt cx="1418585" cy="2415817"/>
          </a:xfrm>
        </p:grpSpPr>
        <p:grpSp>
          <p:nvGrpSpPr>
            <p:cNvPr id="44" name="그룹 43"/>
            <p:cNvGrpSpPr/>
            <p:nvPr/>
          </p:nvGrpSpPr>
          <p:grpSpPr>
            <a:xfrm>
              <a:off x="8093900" y="3048000"/>
              <a:ext cx="867539" cy="2393232"/>
              <a:chOff x="4427834" y="841036"/>
              <a:chExt cx="867539" cy="2393232"/>
            </a:xfrm>
          </p:grpSpPr>
          <p:cxnSp>
            <p:nvCxnSpPr>
              <p:cNvPr id="51" name="직선 연결선 50"/>
              <p:cNvCxnSpPr/>
              <p:nvPr/>
            </p:nvCxnSpPr>
            <p:spPr>
              <a:xfrm flipH="1" flipV="1">
                <a:off x="5096933" y="2015067"/>
                <a:ext cx="16929" cy="1219201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endCxn id="55" idx="4"/>
              </p:cNvCxnSpPr>
              <p:nvPr/>
            </p:nvCxnSpPr>
            <p:spPr>
              <a:xfrm flipH="1" flipV="1">
                <a:off x="4929981" y="1422393"/>
                <a:ext cx="156357" cy="557345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>
                <a:stCxn id="55" idx="1"/>
              </p:cNvCxnSpPr>
              <p:nvPr/>
            </p:nvCxnSpPr>
            <p:spPr>
              <a:xfrm flipH="1" flipV="1">
                <a:off x="4427834" y="841036"/>
                <a:ext cx="384093" cy="296351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타원 53"/>
              <p:cNvSpPr/>
              <p:nvPr/>
            </p:nvSpPr>
            <p:spPr>
              <a:xfrm>
                <a:off x="4961468" y="1873514"/>
                <a:ext cx="333905" cy="333905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763028" y="1088488"/>
                <a:ext cx="333905" cy="333905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8644946" y="3025415"/>
              <a:ext cx="867539" cy="2393232"/>
              <a:chOff x="4427834" y="841036"/>
              <a:chExt cx="867539" cy="2393232"/>
            </a:xfrm>
          </p:grpSpPr>
          <p:cxnSp>
            <p:nvCxnSpPr>
              <p:cNvPr id="46" name="직선 연결선 45"/>
              <p:cNvCxnSpPr/>
              <p:nvPr/>
            </p:nvCxnSpPr>
            <p:spPr>
              <a:xfrm flipH="1" flipV="1">
                <a:off x="5096933" y="2015067"/>
                <a:ext cx="16929" cy="1219201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>
                <a:endCxn id="50" idx="4"/>
              </p:cNvCxnSpPr>
              <p:nvPr/>
            </p:nvCxnSpPr>
            <p:spPr>
              <a:xfrm flipH="1" flipV="1">
                <a:off x="4929981" y="1422393"/>
                <a:ext cx="156357" cy="557345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stCxn id="50" idx="1"/>
              </p:cNvCxnSpPr>
              <p:nvPr/>
            </p:nvCxnSpPr>
            <p:spPr>
              <a:xfrm flipH="1" flipV="1">
                <a:off x="4427834" y="841036"/>
                <a:ext cx="384093" cy="296351"/>
              </a:xfrm>
              <a:prstGeom prst="line">
                <a:avLst/>
              </a:prstGeom>
              <a:ln w="1143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타원 48"/>
              <p:cNvSpPr/>
              <p:nvPr/>
            </p:nvSpPr>
            <p:spPr>
              <a:xfrm>
                <a:off x="4961468" y="1873514"/>
                <a:ext cx="333905" cy="333905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4763028" y="1088488"/>
                <a:ext cx="333905" cy="333905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6" name="직각 삼각형 55"/>
          <p:cNvSpPr/>
          <p:nvPr/>
        </p:nvSpPr>
        <p:spPr>
          <a:xfrm rot="11889767">
            <a:off x="8157424" y="1907600"/>
            <a:ext cx="1017630" cy="979778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막힌 원호 56"/>
          <p:cNvSpPr/>
          <p:nvPr/>
        </p:nvSpPr>
        <p:spPr>
          <a:xfrm rot="18090500">
            <a:off x="7307794" y="2049594"/>
            <a:ext cx="4191000" cy="3505200"/>
          </a:xfrm>
          <a:prstGeom prst="blockArc">
            <a:avLst>
              <a:gd name="adj1" fmla="val 14127671"/>
              <a:gd name="adj2" fmla="val 18053546"/>
              <a:gd name="adj3" fmla="val 1701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22527" y="4718375"/>
            <a:ext cx="10571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검지와 중지 손가락이 바닥으로부터 일정 높이 이상 올라가면 점프라고 인식하며 특정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값을 갖는다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이 </a:t>
            </a:r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될때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skate state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jump </a:t>
            </a:r>
            <a:r>
              <a:rPr lang="en-US" altLang="ko-KR" dirty="0" err="1" smtClean="0"/>
              <a:t>aninmation</a:t>
            </a:r>
            <a:r>
              <a:rPr lang="ko-KR" altLang="en-US" dirty="0" smtClean="0"/>
              <a:t>으로 변환되도록 구조를 생성한다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77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5717" y="247564"/>
            <a:ext cx="2281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spc="5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넘어짐</a:t>
            </a:r>
            <a:endParaRPr lang="en-US" altLang="ko-KR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9" y="1493352"/>
            <a:ext cx="4869602" cy="38712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5999" y="5687105"/>
            <a:ext cx="1057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r>
              <a:rPr lang="ko-KR" altLang="en-US" dirty="0" smtClean="0"/>
              <a:t>와 부딪히는 </a:t>
            </a:r>
            <a:r>
              <a:rPr lang="ko-KR" altLang="en-US" dirty="0" smtClean="0"/>
              <a:t>면의 방향에 따라 </a:t>
            </a:r>
            <a:r>
              <a:rPr lang="en-US" altLang="ko-KR" dirty="0" err="1" smtClean="0"/>
              <a:t>Crashleft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Crashright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CrashFront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Crashback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넘어짐 동작이 세분화 되어있다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66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103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265</Words>
  <Application>Microsoft Office PowerPoint</Application>
  <PresentationFormat>와이드스크린</PresentationFormat>
  <Paragraphs>19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김현지</dc:creator>
  <cp:lastModifiedBy>김현지</cp:lastModifiedBy>
  <cp:revision>23</cp:revision>
  <dcterms:created xsi:type="dcterms:W3CDTF">2016-11-11T15:46:13Z</dcterms:created>
  <dcterms:modified xsi:type="dcterms:W3CDTF">2016-12-14T18:36:06Z</dcterms:modified>
</cp:coreProperties>
</file>